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319" r:id="rId4"/>
    <p:sldId id="301" r:id="rId5"/>
    <p:sldId id="260" r:id="rId6"/>
    <p:sldId id="322" r:id="rId7"/>
    <p:sldId id="302" r:id="rId8"/>
    <p:sldId id="294" r:id="rId9"/>
    <p:sldId id="261" r:id="rId10"/>
    <p:sldId id="267" r:id="rId11"/>
    <p:sldId id="303" r:id="rId12"/>
    <p:sldId id="304" r:id="rId13"/>
    <p:sldId id="318" r:id="rId14"/>
    <p:sldId id="305" r:id="rId15"/>
    <p:sldId id="316" r:id="rId16"/>
    <p:sldId id="307" r:id="rId17"/>
    <p:sldId id="308" r:id="rId18"/>
    <p:sldId id="323" r:id="rId19"/>
    <p:sldId id="306" r:id="rId20"/>
    <p:sldId id="309" r:id="rId21"/>
    <p:sldId id="321" r:id="rId22"/>
    <p:sldId id="313" r:id="rId23"/>
    <p:sldId id="312" r:id="rId24"/>
    <p:sldId id="259" r:id="rId25"/>
    <p:sldId id="270" r:id="rId26"/>
    <p:sldId id="314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7" d="100"/>
          <a:sy n="77" d="100"/>
        </p:scale>
        <p:origin x="-187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2/8/15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altLang="zh-CN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2/8/15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altLang="zh-CN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altLang="zh-CN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2/8/15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altLang="zh-CN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altLang="zh-CN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altLang="zh-CN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altLang="zh-CN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2/8/15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2/8/15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2/8/15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0FAA508-F0CD-46EA-95FB-26B559A0B5D9}" type="datetimeFigureOut">
              <a:rPr lang="en-US" smtClean="0"/>
              <a:t>2/8/15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cs.opencv.org/trunk/modules/contrib/doc/facerec/tutorial/facerec_gender_classification.html%23fisherfaces-for-gender-classification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Mobile Device and Cloud Server based Intelligent Health Monitoring Systems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Sub-track in audio - visual processing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79565" y="627240"/>
            <a:ext cx="36306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NAME: ZHAO Ding</a:t>
            </a:r>
          </a:p>
          <a:p>
            <a:r>
              <a:rPr lang="en-US" dirty="0" smtClean="0"/>
              <a:t>SID: 52208367</a:t>
            </a:r>
          </a:p>
          <a:p>
            <a:r>
              <a:rPr lang="en-US" dirty="0" smtClean="0"/>
              <a:t>Supervisor: Prof YAN, Hong</a:t>
            </a:r>
          </a:p>
          <a:p>
            <a:r>
              <a:rPr lang="en-US" dirty="0" smtClean="0"/>
              <a:t>Assessor</a:t>
            </a:r>
            <a:r>
              <a:rPr lang="en-US" dirty="0"/>
              <a:t>: </a:t>
            </a:r>
            <a:r>
              <a:rPr lang="en-US" dirty="0" err="1"/>
              <a:t>Dr</a:t>
            </a:r>
            <a:r>
              <a:rPr lang="en-US" dirty="0"/>
              <a:t> CHAN, Rosa H M </a:t>
            </a:r>
          </a:p>
        </p:txBody>
      </p:sp>
    </p:spTree>
    <p:extLst>
      <p:ext uri="{BB962C8B-B14F-4D97-AF65-F5344CB8AC3E}">
        <p14:creationId xmlns:p14="http://schemas.microsoft.com/office/powerpoint/2010/main" val="2050773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Voice Disorder Checker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Cepstrum Analysis </a:t>
            </a:r>
            <a:endParaRPr lang="en-US" dirty="0" smtClean="0"/>
          </a:p>
          <a:p>
            <a:pPr marL="0" indent="0">
              <a:buNone/>
            </a:pPr>
            <a:r>
              <a:rPr lang="en-US" sz="1600" dirty="0" err="1" smtClean="0"/>
              <a:t>Cepstrum</a:t>
            </a:r>
            <a:r>
              <a:rPr lang="en-US" sz="1600" dirty="0"/>
              <a:t> </a:t>
            </a:r>
            <a:r>
              <a:rPr lang="en-US" sz="1600" dirty="0" smtClean="0"/>
              <a:t>of particular speech segment</a:t>
            </a:r>
            <a:endParaRPr lang="en-US" sz="1600" dirty="0"/>
          </a:p>
        </p:txBody>
      </p:sp>
      <p:pic>
        <p:nvPicPr>
          <p:cNvPr id="8" name="Picture 7" descr="Screen shot 2013-11-24 at 9.53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307" y="3666343"/>
            <a:ext cx="3071986" cy="1277984"/>
          </a:xfrm>
          <a:prstGeom prst="rect">
            <a:avLst/>
          </a:prstGeom>
        </p:spPr>
      </p:pic>
      <p:pic>
        <p:nvPicPr>
          <p:cNvPr id="9" name="Picture 8" descr="Screen shot 2013-11-24 at 9.54.0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306" y="5265583"/>
            <a:ext cx="3071987" cy="1346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26494" y="3863163"/>
            <a:ext cx="240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High-Key voice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926494" y="5577971"/>
            <a:ext cx="240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Low-Key voice</a:t>
            </a:r>
            <a:endParaRPr lang="en-US" dirty="0"/>
          </a:p>
        </p:txBody>
      </p:sp>
      <p:sp>
        <p:nvSpPr>
          <p:cNvPr id="12" name="Down Arrow 11"/>
          <p:cNvSpPr/>
          <p:nvPr/>
        </p:nvSpPr>
        <p:spPr>
          <a:xfrm>
            <a:off x="1134737" y="4027641"/>
            <a:ext cx="110169" cy="471327"/>
          </a:xfrm>
          <a:prstGeom prst="down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1304753" y="5779444"/>
            <a:ext cx="110169" cy="471327"/>
          </a:xfrm>
          <a:prstGeom prst="down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Screen shot 2013-11-24 at 10.04.5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977" y="4047829"/>
            <a:ext cx="3056452" cy="113751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184762" y="5373315"/>
            <a:ext cx="3838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Pitch contour over time </a:t>
            </a:r>
          </a:p>
          <a:p>
            <a:r>
              <a:rPr lang="en-US" dirty="0" smtClean="0"/>
              <a:t>(do re mi </a:t>
            </a:r>
            <a:r>
              <a:rPr lang="en-US" dirty="0" err="1" smtClean="0"/>
              <a:t>fa</a:t>
            </a:r>
            <a:r>
              <a:rPr lang="en-US" dirty="0" smtClean="0"/>
              <a:t> so la </a:t>
            </a:r>
            <a:r>
              <a:rPr lang="en-US" dirty="0" err="1" smtClean="0"/>
              <a:t>si</a:t>
            </a:r>
            <a:r>
              <a:rPr lang="en-US" dirty="0" smtClean="0"/>
              <a:t> do) </a:t>
            </a:r>
            <a:endParaRPr lang="en-US" dirty="0"/>
          </a:p>
        </p:txBody>
      </p:sp>
      <p:pic>
        <p:nvPicPr>
          <p:cNvPr id="14" name="Picture 13" descr="Screen shot 2014-04-06 at 10.52.2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513" y="2124787"/>
            <a:ext cx="2431101" cy="1299189"/>
          </a:xfrm>
          <a:prstGeom prst="rect">
            <a:avLst/>
          </a:prstGeom>
        </p:spPr>
      </p:pic>
      <p:sp>
        <p:nvSpPr>
          <p:cNvPr id="17" name="Donut 16"/>
          <p:cNvSpPr/>
          <p:nvPr/>
        </p:nvSpPr>
        <p:spPr>
          <a:xfrm>
            <a:off x="7437706" y="1955651"/>
            <a:ext cx="1465593" cy="822960"/>
          </a:xfrm>
          <a:prstGeom prst="donut">
            <a:avLst>
              <a:gd name="adj" fmla="val 9044"/>
            </a:avLst>
          </a:prstGeom>
          <a:solidFill>
            <a:srgbClr val="FF000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661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Voice Disorder Checker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Checking Results:[5]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22122"/>
              </p:ext>
            </p:extLst>
          </p:nvPr>
        </p:nvGraphicFramePr>
        <p:xfrm>
          <a:off x="222754" y="3199701"/>
          <a:ext cx="5405529" cy="2940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0823"/>
                <a:gridCol w="3094706"/>
              </a:tblGrid>
              <a:tr h="544556">
                <a:tc>
                  <a:txBody>
                    <a:bodyPr/>
                    <a:lstStyle/>
                    <a:p>
                      <a:r>
                        <a:rPr lang="en-US" dirty="0" smtClean="0"/>
                        <a:t>Abnormal</a:t>
                      </a:r>
                      <a:r>
                        <a:rPr lang="en-US" baseline="0" dirty="0" smtClean="0"/>
                        <a:t> Features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Related</a:t>
                      </a:r>
                      <a:r>
                        <a:rPr lang="en-US" baseline="0" dirty="0" smtClean="0"/>
                        <a:t> Voice Disorders</a:t>
                      </a:r>
                      <a:endParaRPr lang="en-US" dirty="0"/>
                    </a:p>
                  </a:txBody>
                  <a:tcPr/>
                </a:tc>
              </a:tr>
              <a:tr h="798615">
                <a:tc>
                  <a:txBody>
                    <a:bodyPr/>
                    <a:lstStyle/>
                    <a:p>
                      <a:r>
                        <a:rPr lang="en-US" dirty="0" smtClean="0"/>
                        <a:t>Unmatched</a:t>
                      </a:r>
                      <a:r>
                        <a:rPr lang="en-US" baseline="0" dirty="0" smtClean="0"/>
                        <a:t> pitch contour shape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Dysprosody</a:t>
                      </a:r>
                      <a:endParaRPr lang="en-US" dirty="0"/>
                    </a:p>
                  </a:txBody>
                  <a:tcPr/>
                </a:tc>
              </a:tr>
              <a:tr h="798615">
                <a:tc>
                  <a:txBody>
                    <a:bodyPr/>
                    <a:lstStyle/>
                    <a:p>
                      <a:r>
                        <a:rPr lang="en-US" dirty="0" smtClean="0"/>
                        <a:t>Reduced pitch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Vocal fold nodule, 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Vocal Hemorrhage </a:t>
                      </a:r>
                      <a:endParaRPr lang="en-US" dirty="0"/>
                    </a:p>
                  </a:txBody>
                  <a:tcPr/>
                </a:tc>
              </a:tr>
              <a:tr h="798615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Excessively high or low pitch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Bogart–Bacall syndrome,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Muscle Tension Dysphonia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Picture 8" descr="Screen shot 2014-04-06 at 10.52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513" y="2124787"/>
            <a:ext cx="2431101" cy="1299189"/>
          </a:xfrm>
          <a:prstGeom prst="rect">
            <a:avLst/>
          </a:prstGeom>
        </p:spPr>
      </p:pic>
      <p:sp>
        <p:nvSpPr>
          <p:cNvPr id="10" name="Donut 9"/>
          <p:cNvSpPr/>
          <p:nvPr/>
        </p:nvSpPr>
        <p:spPr>
          <a:xfrm>
            <a:off x="7432598" y="2778611"/>
            <a:ext cx="1465593" cy="822960"/>
          </a:xfrm>
          <a:prstGeom prst="donut">
            <a:avLst>
              <a:gd name="adj" fmla="val 9044"/>
            </a:avLst>
          </a:prstGeom>
          <a:solidFill>
            <a:srgbClr val="FF000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Donut 6"/>
          <p:cNvSpPr/>
          <p:nvPr/>
        </p:nvSpPr>
        <p:spPr>
          <a:xfrm>
            <a:off x="6071462" y="2778611"/>
            <a:ext cx="1465593" cy="822960"/>
          </a:xfrm>
          <a:prstGeom prst="donut">
            <a:avLst>
              <a:gd name="adj" fmla="val 9044"/>
            </a:avLst>
          </a:prstGeom>
          <a:solidFill>
            <a:srgbClr val="FF000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975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Done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Voice Disorder Checker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Heart Rate Monitor </a:t>
            </a:r>
          </a:p>
          <a:p>
            <a:r>
              <a:rPr lang="en-US" b="1" dirty="0" smtClean="0"/>
              <a:t>Emotion Tracker </a:t>
            </a:r>
          </a:p>
        </p:txBody>
      </p:sp>
      <p:pic>
        <p:nvPicPr>
          <p:cNvPr id="4" name="Picture 3" descr="heartratemonit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275" y="2354436"/>
            <a:ext cx="2280073" cy="4053463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642521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Heart Rate Monitor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Background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60" y="3289223"/>
            <a:ext cx="3149401" cy="20539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080" y="3189558"/>
            <a:ext cx="2195163" cy="21888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345" y="3154343"/>
            <a:ext cx="2014930" cy="226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797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Heart Rate Monitor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45057" y="2472007"/>
            <a:ext cx="2895600" cy="11840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74011" y="2820070"/>
            <a:ext cx="2766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Video record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4820793" y="4581673"/>
            <a:ext cx="2895600" cy="11840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49747" y="4628713"/>
            <a:ext cx="276664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Heartbeat ++ </a:t>
            </a:r>
          </a:p>
          <a:p>
            <a:pPr algn="ctr"/>
            <a:r>
              <a:rPr lang="en-US" sz="2400" b="1" dirty="0" smtClean="0"/>
              <a:t>Red pixel value &gt; </a:t>
            </a:r>
            <a:r>
              <a:rPr lang="en-US" sz="2400" b="1" dirty="0" err="1" smtClean="0"/>
              <a:t>Avg</a:t>
            </a:r>
            <a:r>
              <a:rPr lang="en-US" sz="2400" b="1" dirty="0" smtClean="0"/>
              <a:t> value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745057" y="4581673"/>
            <a:ext cx="2895600" cy="11840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74011" y="4649431"/>
            <a:ext cx="2766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Heart Rate deduction </a:t>
            </a:r>
            <a:endParaRPr lang="en-US" sz="2400" dirty="0"/>
          </a:p>
        </p:txBody>
      </p:sp>
      <p:sp>
        <p:nvSpPr>
          <p:cNvPr id="14" name="Right Arrow 13"/>
          <p:cNvSpPr/>
          <p:nvPr/>
        </p:nvSpPr>
        <p:spPr>
          <a:xfrm>
            <a:off x="3886842" y="2726340"/>
            <a:ext cx="668215" cy="691662"/>
          </a:xfrm>
          <a:prstGeom prst="rightArrow">
            <a:avLst/>
          </a:prstGeom>
          <a:solidFill>
            <a:schemeClr val="accent5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5400000">
            <a:off x="5914932" y="3776296"/>
            <a:ext cx="668215" cy="691662"/>
          </a:xfrm>
          <a:prstGeom prst="rightArrow">
            <a:avLst/>
          </a:prstGeom>
          <a:solidFill>
            <a:schemeClr val="accent5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0800000">
            <a:off x="3886842" y="4813341"/>
            <a:ext cx="668215" cy="691662"/>
          </a:xfrm>
          <a:prstGeom prst="rightArrow">
            <a:avLst/>
          </a:prstGeom>
          <a:solidFill>
            <a:schemeClr val="accent5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820793" y="2472007"/>
            <a:ext cx="2895600" cy="11840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949747" y="2472007"/>
            <a:ext cx="276664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</a:t>
            </a:r>
            <a:r>
              <a:rPr lang="en-US" sz="2400" b="1" dirty="0" smtClean="0"/>
              <a:t>verage red </a:t>
            </a:r>
            <a:r>
              <a:rPr lang="en-US" sz="2400" b="1" dirty="0"/>
              <a:t>pixel </a:t>
            </a:r>
            <a:r>
              <a:rPr lang="en-US" sz="2400" b="1" dirty="0" smtClean="0"/>
              <a:t>intensity calculation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74011" y="3672336"/>
            <a:ext cx="276664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Use </a:t>
            </a:r>
            <a:r>
              <a:rPr lang="en-US" sz="1600" dirty="0" err="1" smtClean="0"/>
              <a:t>PreviewCallback</a:t>
            </a:r>
            <a:r>
              <a:rPr lang="en-US" sz="1600" dirty="0" smtClean="0"/>
              <a:t> to grab the latest image  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4820793" y="5829042"/>
            <a:ext cx="309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Collect data in 10 sec chunk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46322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9" grpId="0" animBg="1"/>
      <p:bldP spid="10" grpId="0"/>
      <p:bldP spid="14" grpId="0" animBg="1"/>
      <p:bldP spid="15" grpId="0" animBg="1"/>
      <p:bldP spid="16" grpId="0" animBg="1"/>
      <p:bldP spid="12" grpId="0" animBg="1"/>
      <p:bldP spid="13" grpId="0"/>
      <p:bldP spid="3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31891" y="2382330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Image color intensity calculation</a:t>
            </a:r>
          </a:p>
          <a:p>
            <a:pPr marL="0" indent="0">
              <a:buNone/>
            </a:pPr>
            <a:r>
              <a:rPr lang="en-US" dirty="0" smtClean="0"/>
              <a:t>YUV420SP != ARGB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Heart Rate Monitor </a:t>
            </a:r>
            <a:endParaRPr lang="en-US" dirty="0"/>
          </a:p>
        </p:txBody>
      </p:sp>
      <p:pic>
        <p:nvPicPr>
          <p:cNvPr id="2" name="Picture 1" descr="800px-Yuv420.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7" y="3989559"/>
            <a:ext cx="5836012" cy="2618910"/>
          </a:xfrm>
          <a:prstGeom prst="rect">
            <a:avLst/>
          </a:prstGeom>
        </p:spPr>
      </p:pic>
      <p:pic>
        <p:nvPicPr>
          <p:cNvPr id="4" name="Picture 3" descr="Screen shot 2014-04-06 at 11.01.2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508" y="1584479"/>
            <a:ext cx="3003598" cy="1422563"/>
          </a:xfrm>
          <a:prstGeom prst="rect">
            <a:avLst/>
          </a:prstGeom>
        </p:spPr>
      </p:pic>
      <p:sp>
        <p:nvSpPr>
          <p:cNvPr id="12" name="Donut 11"/>
          <p:cNvSpPr/>
          <p:nvPr/>
        </p:nvSpPr>
        <p:spPr>
          <a:xfrm>
            <a:off x="7448220" y="1361122"/>
            <a:ext cx="1465593" cy="822960"/>
          </a:xfrm>
          <a:prstGeom prst="donut">
            <a:avLst>
              <a:gd name="adj" fmla="val 9044"/>
            </a:avLst>
          </a:prstGeom>
          <a:solidFill>
            <a:srgbClr val="FF000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31891" y="3343228"/>
            <a:ext cx="356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= luminance </a:t>
            </a:r>
          </a:p>
          <a:p>
            <a:r>
              <a:rPr lang="en-US" dirty="0"/>
              <a:t>U and V = chrominance</a:t>
            </a:r>
          </a:p>
        </p:txBody>
      </p:sp>
      <p:pic>
        <p:nvPicPr>
          <p:cNvPr id="8" name="IMG_1800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5577068" y="4008979"/>
            <a:ext cx="3049571" cy="171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703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Done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Voice Disorder Checker</a:t>
            </a:r>
          </a:p>
          <a:p>
            <a:r>
              <a:rPr lang="en-US" b="1" dirty="0" smtClean="0"/>
              <a:t>Heart Rate Monitor 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Emotion Tracker </a:t>
            </a:r>
          </a:p>
        </p:txBody>
      </p:sp>
      <p:pic>
        <p:nvPicPr>
          <p:cNvPr id="4" name="Picture 3" descr="emotiontrack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309" y="2238111"/>
            <a:ext cx="2383421" cy="4237194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4272735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Emotion Tracker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31891" y="2382330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Background </a:t>
            </a:r>
          </a:p>
          <a:p>
            <a:pPr>
              <a:buFont typeface="Arial"/>
              <a:buChar char="•"/>
            </a:pPr>
            <a:r>
              <a:rPr lang="en-US" dirty="0" smtClean="0"/>
              <a:t>Static Approach </a:t>
            </a:r>
          </a:p>
          <a:p>
            <a:pPr lvl="1">
              <a:buFont typeface="Arial"/>
              <a:buChar char="•"/>
            </a:pPr>
            <a:r>
              <a:rPr lang="en-US" dirty="0" err="1" smtClean="0"/>
              <a:t>FisherFace</a:t>
            </a:r>
            <a:r>
              <a:rPr lang="en-US" dirty="0" smtClean="0"/>
              <a:t> Model </a:t>
            </a:r>
          </a:p>
          <a:p>
            <a:pPr lvl="1">
              <a:buFont typeface="Arial"/>
              <a:buChar char="•"/>
            </a:pPr>
            <a:r>
              <a:rPr lang="en-US" dirty="0" err="1" smtClean="0"/>
              <a:t>EigenFace</a:t>
            </a:r>
            <a:r>
              <a:rPr lang="en-US" dirty="0" smtClean="0"/>
              <a:t> Model [6]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Active Appearance Model [7]</a:t>
            </a:r>
          </a:p>
          <a:p>
            <a:pPr>
              <a:buFont typeface="Arial"/>
              <a:buChar char="•"/>
            </a:pPr>
            <a:r>
              <a:rPr lang="en-US" dirty="0" smtClean="0"/>
              <a:t>Dynamic Approach 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FACS intensity tracking [8]</a:t>
            </a:r>
          </a:p>
          <a:p>
            <a:pPr marL="0" indent="0">
              <a:buFont typeface="Wingdings 2" pitchFamily="18" charset="2"/>
              <a:buNone/>
            </a:pPr>
            <a:endParaRPr lang="en-US" dirty="0" smtClean="0"/>
          </a:p>
          <a:p>
            <a:pPr marL="0" indent="0">
              <a:buFont typeface="Wingdings 2" pitchFamily="18" charset="2"/>
              <a:buNone/>
            </a:pPr>
            <a:endParaRPr lang="en-US" dirty="0" smtClean="0"/>
          </a:p>
          <a:p>
            <a:pPr marL="0" indent="0">
              <a:buFont typeface="Wingdings 2" pitchFamily="18" charset="2"/>
              <a:buNone/>
            </a:pPr>
            <a:endParaRPr lang="en-US" dirty="0"/>
          </a:p>
        </p:txBody>
      </p:sp>
      <p:pic>
        <p:nvPicPr>
          <p:cNvPr id="10" name="Picture 9" descr="aam_debu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478" y="2038256"/>
            <a:ext cx="3131337" cy="1957086"/>
          </a:xfrm>
          <a:prstGeom prst="rect">
            <a:avLst/>
          </a:prstGeom>
        </p:spPr>
      </p:pic>
      <p:pic>
        <p:nvPicPr>
          <p:cNvPr id="12" name="Picture 11" descr="Manage-the-FACS-in-The-Observer-XT.preview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550" y="4542293"/>
            <a:ext cx="2449143" cy="2127693"/>
          </a:xfrm>
          <a:prstGeom prst="rect">
            <a:avLst/>
          </a:prstGeom>
        </p:spPr>
      </p:pic>
      <p:pic>
        <p:nvPicPr>
          <p:cNvPr id="8" name="Picture 7" descr="Psychologist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365" y="3360134"/>
            <a:ext cx="3051679" cy="2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45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Emotion Tracker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31891" y="2382330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Background </a:t>
            </a:r>
          </a:p>
          <a:p>
            <a:pPr>
              <a:buFont typeface="Arial"/>
              <a:buChar char="•"/>
            </a:pPr>
            <a:r>
              <a:rPr lang="en-US" dirty="0" smtClean="0"/>
              <a:t>Static Approach </a:t>
            </a:r>
          </a:p>
          <a:p>
            <a:pPr lvl="1">
              <a:buFont typeface="Arial"/>
              <a:buChar char="•"/>
            </a:pPr>
            <a:r>
              <a:rPr lang="en-US" dirty="0" err="1" smtClean="0"/>
              <a:t>FisherFace</a:t>
            </a:r>
            <a:r>
              <a:rPr lang="en-US" dirty="0" smtClean="0"/>
              <a:t> Model </a:t>
            </a:r>
          </a:p>
          <a:p>
            <a:pPr lvl="1">
              <a:buFont typeface="Arial"/>
              <a:buChar char="•"/>
            </a:pPr>
            <a:r>
              <a:rPr lang="en-US" dirty="0" err="1" smtClean="0">
                <a:solidFill>
                  <a:srgbClr val="FF0000"/>
                </a:solidFill>
              </a:rPr>
              <a:t>EigenFace</a:t>
            </a:r>
            <a:r>
              <a:rPr lang="en-US" dirty="0" smtClean="0">
                <a:solidFill>
                  <a:srgbClr val="FF0000"/>
                </a:solidFill>
              </a:rPr>
              <a:t> Model </a:t>
            </a:r>
            <a:r>
              <a:rPr lang="en-US" dirty="0" smtClean="0"/>
              <a:t>[6]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Active Appearance Model [7]</a:t>
            </a:r>
          </a:p>
          <a:p>
            <a:pPr>
              <a:buFont typeface="Arial"/>
              <a:buChar char="•"/>
            </a:pPr>
            <a:r>
              <a:rPr lang="en-US" dirty="0" smtClean="0"/>
              <a:t>Dynamic Approach 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FACS intensity tracking [8]</a:t>
            </a:r>
          </a:p>
          <a:p>
            <a:pPr marL="0" indent="0">
              <a:buFont typeface="Wingdings 2" pitchFamily="18" charset="2"/>
              <a:buNone/>
            </a:pPr>
            <a:endParaRPr lang="en-US" dirty="0" smtClean="0"/>
          </a:p>
          <a:p>
            <a:pPr marL="0" indent="0">
              <a:buFont typeface="Wingdings 2" pitchFamily="18" charset="2"/>
              <a:buNone/>
            </a:pPr>
            <a:endParaRPr lang="en-US" dirty="0" smtClean="0"/>
          </a:p>
          <a:p>
            <a:pPr marL="0" indent="0">
              <a:buFont typeface="Wingdings 2" pitchFamily="18" charset="2"/>
              <a:buNone/>
            </a:pPr>
            <a:endParaRPr lang="en-US" dirty="0"/>
          </a:p>
        </p:txBody>
      </p:sp>
      <p:pic>
        <p:nvPicPr>
          <p:cNvPr id="10" name="Picture 9" descr="aam_debu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478" y="2038256"/>
            <a:ext cx="3131337" cy="1957086"/>
          </a:xfrm>
          <a:prstGeom prst="rect">
            <a:avLst/>
          </a:prstGeom>
        </p:spPr>
      </p:pic>
      <p:pic>
        <p:nvPicPr>
          <p:cNvPr id="12" name="Picture 11" descr="Manage-the-FACS-in-The-Observer-XT.preview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550" y="4542293"/>
            <a:ext cx="2449143" cy="2127693"/>
          </a:xfrm>
          <a:prstGeom prst="rect">
            <a:avLst/>
          </a:prstGeom>
        </p:spPr>
      </p:pic>
      <p:pic>
        <p:nvPicPr>
          <p:cNvPr id="8" name="Picture 7" descr="Psychologist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365" y="3360134"/>
            <a:ext cx="3051679" cy="2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941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Emotion Tracker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33755" y="2472007"/>
            <a:ext cx="2895600" cy="11840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62709" y="2589238"/>
            <a:ext cx="2766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Facial image capture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789939" y="2472007"/>
            <a:ext cx="2895600" cy="11840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18893" y="2504157"/>
            <a:ext cx="276664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Feed to </a:t>
            </a:r>
            <a:r>
              <a:rPr lang="en-US" sz="2400" b="1" dirty="0" err="1" smtClean="0"/>
              <a:t>EigenFace</a:t>
            </a:r>
            <a:r>
              <a:rPr lang="en-US" sz="2400" b="1" dirty="0" smtClean="0"/>
              <a:t> model trained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789939" y="4980746"/>
            <a:ext cx="2895600" cy="11840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907170" y="5111096"/>
            <a:ext cx="2766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Classification result recorded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733755" y="4980746"/>
            <a:ext cx="2919046" cy="11840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33755" y="5137595"/>
            <a:ext cx="3061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Long term monitoring report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>
            <a:off x="3875540" y="2726340"/>
            <a:ext cx="668215" cy="691662"/>
          </a:xfrm>
          <a:prstGeom prst="rightArrow">
            <a:avLst/>
          </a:prstGeom>
          <a:solidFill>
            <a:schemeClr val="accent5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5400000">
            <a:off x="5903631" y="4235842"/>
            <a:ext cx="668215" cy="691662"/>
          </a:xfrm>
          <a:prstGeom prst="rightArrow">
            <a:avLst/>
          </a:prstGeom>
          <a:solidFill>
            <a:schemeClr val="accent5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0800000">
            <a:off x="3857954" y="5226930"/>
            <a:ext cx="668215" cy="691662"/>
          </a:xfrm>
          <a:prstGeom prst="rightArrow">
            <a:avLst/>
          </a:prstGeom>
          <a:solidFill>
            <a:schemeClr val="accent5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405197" y="3719570"/>
            <a:ext cx="39863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Model trained from </a:t>
            </a:r>
            <a:r>
              <a:rPr lang="en-US" sz="1600" dirty="0"/>
              <a:t>JAFFE </a:t>
            </a:r>
            <a:r>
              <a:rPr lang="en-US" sz="1600" dirty="0" smtClean="0"/>
              <a:t>database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53337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9" grpId="0" animBg="1"/>
      <p:bldP spid="10" grpId="0"/>
      <p:bldP spid="12" grpId="0" animBg="1"/>
      <p:bldP spid="13" grpId="0"/>
      <p:bldP spid="14" grpId="0" animBg="1"/>
      <p:bldP spid="15" grpId="0" animBg="1"/>
      <p:bldP spid="16" grpId="0" animBg="1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8954" y="2450887"/>
            <a:ext cx="7610476" cy="3670767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D</a:t>
            </a:r>
            <a:r>
              <a:rPr lang="en-US" altLang="zh-CN" b="1" dirty="0" smtClean="0"/>
              <a:t>evelop an Android App:</a:t>
            </a:r>
            <a:endParaRPr lang="en-US" b="1" dirty="0" smtClean="0"/>
          </a:p>
          <a:p>
            <a:r>
              <a:rPr lang="en-US" b="1" dirty="0" smtClean="0"/>
              <a:t>To display the user’s talking speech pitch in the run time. To generate the pitch contour and pitch range analysis. </a:t>
            </a:r>
          </a:p>
          <a:p>
            <a:r>
              <a:rPr lang="en-US" b="1" dirty="0" smtClean="0"/>
              <a:t>To measure the user’s heart rate using the built-in camera.</a:t>
            </a:r>
          </a:p>
          <a:p>
            <a:r>
              <a:rPr lang="en-US" b="1" dirty="0" smtClean="0"/>
              <a:t>To recognize the user’s emotion status based on captured facial image and recorded daily for long</a:t>
            </a:r>
            <a:r>
              <a:rPr lang="en-US" altLang="zh-CN" b="1" dirty="0" smtClean="0"/>
              <a:t>-term monitoring. 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476618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Emotion Tracker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31891" y="2382330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 smtClean="0"/>
              <a:t>EigenFace</a:t>
            </a:r>
            <a:r>
              <a:rPr lang="en-US" b="1" dirty="0" smtClean="0"/>
              <a:t> model </a:t>
            </a:r>
          </a:p>
          <a:p>
            <a:pPr marL="0" indent="0">
              <a:buFont typeface="Wingdings 2" pitchFamily="18" charset="2"/>
              <a:buNone/>
            </a:pPr>
            <a:endParaRPr lang="en-US" dirty="0" smtClean="0"/>
          </a:p>
          <a:p>
            <a:pPr marL="0" indent="0">
              <a:buFont typeface="Wingdings 2" pitchFamily="18" charset="2"/>
              <a:buNone/>
            </a:pP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782555" y="3169765"/>
            <a:ext cx="3262283" cy="1214656"/>
          </a:xfrm>
          <a:prstGeom prst="round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72015" y="3252458"/>
            <a:ext cx="28533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Principal </a:t>
            </a:r>
            <a:r>
              <a:rPr lang="en-US" sz="2200" b="1" dirty="0"/>
              <a:t>Component </a:t>
            </a:r>
            <a:r>
              <a:rPr lang="en-US" sz="2200" b="1" dirty="0" smtClean="0"/>
              <a:t>Analysis</a:t>
            </a:r>
            <a:endParaRPr lang="en-US" sz="22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468135" y="2302525"/>
            <a:ext cx="4445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Training images </a:t>
            </a:r>
            <a:r>
              <a:rPr lang="en-US" dirty="0"/>
              <a:t>from </a:t>
            </a:r>
            <a:r>
              <a:rPr lang="en-US" dirty="0" smtClean="0"/>
              <a:t>JAFFE database:</a:t>
            </a:r>
            <a:endParaRPr lang="en-US" dirty="0"/>
          </a:p>
        </p:txBody>
      </p:sp>
      <p:pic>
        <p:nvPicPr>
          <p:cNvPr id="14" name="Picture 13" descr="Screen shot 2014-04-06 at 5.33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293" y="2822384"/>
            <a:ext cx="4274607" cy="1030540"/>
          </a:xfrm>
          <a:prstGeom prst="rect">
            <a:avLst/>
          </a:prstGeom>
        </p:spPr>
      </p:pic>
      <p:sp>
        <p:nvSpPr>
          <p:cNvPr id="10" name="Left Arrow 9"/>
          <p:cNvSpPr/>
          <p:nvPr/>
        </p:nvSpPr>
        <p:spPr>
          <a:xfrm>
            <a:off x="4091872" y="3324141"/>
            <a:ext cx="295711" cy="188159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2038097" y="4462370"/>
            <a:ext cx="721173" cy="34358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846577" y="4867330"/>
            <a:ext cx="3198262" cy="1184826"/>
          </a:xfrm>
          <a:prstGeom prst="round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972015" y="5077461"/>
            <a:ext cx="28533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Store training data in xml file </a:t>
            </a:r>
            <a:endParaRPr lang="en-US" sz="2200" b="1" dirty="0"/>
          </a:p>
        </p:txBody>
      </p:sp>
      <p:pic>
        <p:nvPicPr>
          <p:cNvPr id="5" name="Picture 4" descr="out_averageImage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031" y="4038954"/>
            <a:ext cx="1166295" cy="1166295"/>
          </a:xfrm>
          <a:prstGeom prst="rect">
            <a:avLst/>
          </a:prstGeom>
        </p:spPr>
      </p:pic>
      <p:pic>
        <p:nvPicPr>
          <p:cNvPr id="17" name="Picture 16" descr="out_eigenfaces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977" y="5335711"/>
            <a:ext cx="3709850" cy="139119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941828" y="4158258"/>
            <a:ext cx="1273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Average Eigen Image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583880" y="5934670"/>
            <a:ext cx="1768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</a:t>
            </a:r>
            <a:r>
              <a:rPr lang="en-US" dirty="0" smtClean="0"/>
              <a:t>raining images </a:t>
            </a:r>
            <a:r>
              <a:rPr lang="en-US" dirty="0" err="1" smtClean="0"/>
              <a:t>eigenfaces</a:t>
            </a: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605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3" grpId="0"/>
      <p:bldP spid="10" grpId="0" animBg="1"/>
      <p:bldP spid="15" grpId="0" animBg="1"/>
      <p:bldP spid="16" grpId="0" animBg="1"/>
      <p:bldP spid="18" grpId="0"/>
      <p:bldP spid="20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Emotion Tracker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31891" y="2382330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 smtClean="0"/>
              <a:t>EigenFace</a:t>
            </a:r>
            <a:r>
              <a:rPr lang="en-US" b="1" dirty="0" smtClean="0"/>
              <a:t> model </a:t>
            </a:r>
          </a:p>
          <a:p>
            <a:pPr marL="0" indent="0">
              <a:buFont typeface="Wingdings 2" pitchFamily="18" charset="2"/>
              <a:buNone/>
            </a:pPr>
            <a:endParaRPr lang="en-US" dirty="0" smtClean="0"/>
          </a:p>
          <a:p>
            <a:pPr marL="0" indent="0">
              <a:buFont typeface="Wingdings 2" pitchFamily="18" charset="2"/>
              <a:buNone/>
            </a:pP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782555" y="2992939"/>
            <a:ext cx="3262284" cy="1331247"/>
          </a:xfrm>
          <a:prstGeom prst="round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72015" y="3268533"/>
            <a:ext cx="28533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Load training data and test image</a:t>
            </a:r>
          </a:p>
        </p:txBody>
      </p:sp>
      <p:sp>
        <p:nvSpPr>
          <p:cNvPr id="15" name="Down Arrow 14"/>
          <p:cNvSpPr/>
          <p:nvPr/>
        </p:nvSpPr>
        <p:spPr>
          <a:xfrm>
            <a:off x="2038097" y="4512214"/>
            <a:ext cx="721173" cy="34358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846577" y="4910675"/>
            <a:ext cx="3090254" cy="1287097"/>
          </a:xfrm>
          <a:prstGeom prst="round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03110" y="5160319"/>
            <a:ext cx="28533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Run the find nearest neighbor algorithm</a:t>
            </a:r>
          </a:p>
        </p:txBody>
      </p:sp>
      <p:pic>
        <p:nvPicPr>
          <p:cNvPr id="5" name="Picture 4" descr="Screen shot 2014-04-06 at 8.28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240" y="3268533"/>
            <a:ext cx="2717287" cy="913287"/>
          </a:xfrm>
          <a:prstGeom prst="rect">
            <a:avLst/>
          </a:prstGeom>
        </p:spPr>
      </p:pic>
      <p:pic>
        <p:nvPicPr>
          <p:cNvPr id="9" name="Picture 8" descr="Screen shot 2014-04-06 at 8.27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240" y="5216950"/>
            <a:ext cx="2735573" cy="836147"/>
          </a:xfrm>
          <a:prstGeom prst="rect">
            <a:avLst/>
          </a:prstGeom>
        </p:spPr>
      </p:pic>
      <p:pic>
        <p:nvPicPr>
          <p:cNvPr id="10" name="Picture 9" descr="test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603" y="2848264"/>
            <a:ext cx="1503010" cy="1503010"/>
          </a:xfrm>
          <a:prstGeom prst="rect">
            <a:avLst/>
          </a:prstGeom>
        </p:spPr>
      </p:pic>
      <p:pic>
        <p:nvPicPr>
          <p:cNvPr id="13" name="Picture 12" descr="tes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603" y="4711123"/>
            <a:ext cx="1503010" cy="150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59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5" grpId="0" animBg="1"/>
      <p:bldP spid="16" grpId="0" animBg="1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Conclusions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31891" y="2382330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 smtClean="0"/>
          </a:p>
          <a:p>
            <a:pPr marL="0" indent="0">
              <a:buFont typeface="Wingdings 2" pitchFamily="18" charset="2"/>
              <a:buNone/>
            </a:pPr>
            <a:endParaRPr lang="en-US" dirty="0" smtClean="0"/>
          </a:p>
          <a:p>
            <a:pPr marL="0" indent="0">
              <a:buFont typeface="Wingdings 2" pitchFamily="18" charset="2"/>
              <a:buNone/>
            </a:pPr>
            <a:endParaRPr lang="en-US" dirty="0" smtClean="0"/>
          </a:p>
          <a:p>
            <a:pPr marL="0" indent="0">
              <a:buFont typeface="Wingdings 2" pitchFamily="18" charset="2"/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84291" y="2534730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 smtClean="0"/>
              <a:t>VoiceDisorderChecker</a:t>
            </a:r>
            <a:r>
              <a:rPr lang="en-US" b="1" dirty="0" smtClean="0"/>
              <a:t>: 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Real-time speech pitch tracking. </a:t>
            </a:r>
          </a:p>
          <a:p>
            <a:r>
              <a:rPr lang="en-US" b="1" dirty="0" err="1" smtClean="0"/>
              <a:t>HeartRateMonitor</a:t>
            </a:r>
            <a:r>
              <a:rPr lang="en-US" b="1" dirty="0" smtClean="0"/>
              <a:t>: 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Heartbeat counting. Red pixel intensity variation of index fingertip image, representative of blood pulse rhythm.</a:t>
            </a:r>
          </a:p>
          <a:p>
            <a:r>
              <a:rPr lang="en-US" b="1" dirty="0" err="1" smtClean="0"/>
              <a:t>EmotionTracker</a:t>
            </a:r>
            <a:r>
              <a:rPr lang="en-US" b="1" dirty="0" smtClean="0"/>
              <a:t>: 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Static facial image expression recognition. </a:t>
            </a:r>
          </a:p>
          <a:p>
            <a:pPr marL="0" indent="0">
              <a:buFont typeface="Wingdings 2" pitchFamily="18" charset="2"/>
              <a:buNone/>
            </a:pPr>
            <a:endParaRPr lang="en-US" dirty="0" smtClean="0"/>
          </a:p>
          <a:p>
            <a:pPr marL="0" indent="0">
              <a:buFont typeface="Wingdings 2" pitchFamily="18" charset="2"/>
              <a:buNone/>
            </a:pPr>
            <a:endParaRPr lang="en-US" dirty="0" smtClean="0"/>
          </a:p>
          <a:p>
            <a:pPr marL="0" indent="0">
              <a:buFont typeface="Wingdings 2" pitchFamily="18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062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Work to be Done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31891" y="2382330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Refine the pitch detection algorithm. </a:t>
            </a:r>
          </a:p>
          <a:p>
            <a:r>
              <a:rPr lang="en-US" b="1" dirty="0" smtClean="0"/>
              <a:t>Evaluate the performance of </a:t>
            </a:r>
            <a:r>
              <a:rPr lang="en-US" b="1" dirty="0" err="1" smtClean="0"/>
              <a:t>EmotionTracker</a:t>
            </a:r>
            <a:r>
              <a:rPr lang="en-US" b="1" dirty="0" smtClean="0"/>
              <a:t> using </a:t>
            </a:r>
            <a:r>
              <a:rPr lang="en-US" b="1" dirty="0" err="1" smtClean="0"/>
              <a:t>figherface</a:t>
            </a:r>
            <a:r>
              <a:rPr lang="en-US" b="1" dirty="0" smtClean="0"/>
              <a:t> model. </a:t>
            </a:r>
          </a:p>
          <a:p>
            <a:r>
              <a:rPr lang="en-US" b="1" dirty="0" smtClean="0"/>
              <a:t>More emotion categories when training </a:t>
            </a:r>
            <a:r>
              <a:rPr lang="en-US" b="1" dirty="0" err="1" smtClean="0"/>
              <a:t>eigenface</a:t>
            </a:r>
            <a:r>
              <a:rPr lang="en-US" b="1" dirty="0" smtClean="0"/>
              <a:t> model</a:t>
            </a:r>
          </a:p>
          <a:p>
            <a:r>
              <a:rPr lang="en-US" b="1" dirty="0" smtClean="0"/>
              <a:t>Better design for App user interface </a:t>
            </a:r>
          </a:p>
          <a:p>
            <a:r>
              <a:rPr lang="en-US" b="1" dirty="0" smtClean="0"/>
              <a:t>Release as beta version</a:t>
            </a:r>
          </a:p>
          <a:p>
            <a:r>
              <a:rPr lang="en-US" b="1" dirty="0" smtClean="0"/>
              <a:t>Deploy the App to Google Cloud Platform </a:t>
            </a:r>
          </a:p>
          <a:p>
            <a:pPr marL="0" indent="0">
              <a:buFont typeface="Wingdings 2" pitchFamily="18" charset="2"/>
              <a:buNone/>
            </a:pPr>
            <a:endParaRPr lang="en-US" dirty="0" smtClean="0"/>
          </a:p>
          <a:p>
            <a:pPr marL="0" indent="0">
              <a:buFont typeface="Wingdings 2" pitchFamily="18" charset="2"/>
              <a:buNone/>
            </a:pPr>
            <a:endParaRPr lang="en-US" dirty="0" smtClean="0"/>
          </a:p>
          <a:p>
            <a:pPr marL="0" indent="0">
              <a:buFont typeface="Wingdings 2" pitchFamily="18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580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[1</a:t>
            </a:r>
            <a:r>
              <a:rPr lang="en-US" dirty="0"/>
              <a:t>] Koichi OMORI, “Diagnosis of Voice Disorders,” </a:t>
            </a:r>
            <a:r>
              <a:rPr lang="en-US" i="1" dirty="0" smtClean="0"/>
              <a:t>JMAJ</a:t>
            </a:r>
            <a:r>
              <a:rPr lang="en-US" dirty="0"/>
              <a:t>, Vol. 54, No. </a:t>
            </a:r>
            <a:r>
              <a:rPr lang="en-US" dirty="0" smtClean="0"/>
              <a:t>4, pp. </a:t>
            </a:r>
            <a:r>
              <a:rPr lang="en-US" dirty="0"/>
              <a:t>248–253, </a:t>
            </a:r>
            <a:r>
              <a:rPr lang="en-US" dirty="0" smtClean="0"/>
              <a:t>2011.</a:t>
            </a:r>
          </a:p>
          <a:p>
            <a:pPr marL="0" indent="0">
              <a:buNone/>
            </a:pPr>
            <a:r>
              <a:rPr lang="en-US" dirty="0" smtClean="0"/>
              <a:t>[2</a:t>
            </a:r>
            <a:r>
              <a:rPr lang="en-US" dirty="0"/>
              <a:t>] TCH DETECTION METHODS REVIEW [Online]. Available: http://</a:t>
            </a:r>
            <a:r>
              <a:rPr lang="en-US" dirty="0" err="1"/>
              <a:t>ccrma.stanford.edu</a:t>
            </a:r>
            <a:r>
              <a:rPr lang="en-US" dirty="0"/>
              <a:t>/~</a:t>
            </a:r>
            <a:r>
              <a:rPr lang="en-US" dirty="0" err="1"/>
              <a:t>pdelac</a:t>
            </a:r>
            <a:r>
              <a:rPr lang="en-US" dirty="0"/>
              <a:t>/154/m154paper.htm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[3</a:t>
            </a:r>
            <a:r>
              <a:rPr lang="en-US" dirty="0"/>
              <a:t>] A. Michael Noll, “</a:t>
            </a:r>
            <a:r>
              <a:rPr lang="en-US" dirty="0" err="1"/>
              <a:t>Cepstrum</a:t>
            </a:r>
            <a:r>
              <a:rPr lang="en-US" dirty="0"/>
              <a:t> Pitch Determination,” Journal of the Acoustical Society of America, Vol. 41, No. 2, (February 1967), pp. 293-309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[4] Alan </a:t>
            </a:r>
            <a:r>
              <a:rPr lang="en-US" dirty="0"/>
              <a:t>V. Oppenheim and Ronald W. Schafer, Discrete-Time Signal Processing, Prentice Hall, 2009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[</a:t>
            </a:r>
            <a:r>
              <a:rPr lang="en-US" dirty="0"/>
              <a:t>5] Deirdre D. </a:t>
            </a:r>
            <a:r>
              <a:rPr lang="en-US" dirty="0" smtClean="0"/>
              <a:t>Michael. (2012, Dec 1). Types of Voice Disorders. [Online]. </a:t>
            </a:r>
            <a:r>
              <a:rPr lang="en-US" dirty="0"/>
              <a:t>Available: http://</a:t>
            </a:r>
            <a:r>
              <a:rPr lang="en-US" dirty="0" err="1"/>
              <a:t>www.lionsvoiceclinic.umn.edu</a:t>
            </a:r>
            <a:r>
              <a:rPr lang="en-US" dirty="0"/>
              <a:t>/page3b.htm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010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[6</a:t>
            </a:r>
            <a:r>
              <a:rPr lang="en-US" dirty="0"/>
              <a:t>] Gender Classification with </a:t>
            </a:r>
            <a:r>
              <a:rPr lang="en-US" dirty="0" err="1" smtClean="0"/>
              <a:t>OpenCV</a:t>
            </a:r>
            <a:r>
              <a:rPr lang="en-US" dirty="0" smtClean="0"/>
              <a:t>. [Online]. </a:t>
            </a:r>
            <a:r>
              <a:rPr lang="en-US" dirty="0"/>
              <a:t>Available at </a:t>
            </a:r>
            <a:r>
              <a:rPr lang="en-US" dirty="0">
                <a:hlinkClick r:id="rId2"/>
              </a:rPr>
              <a:t>http://docs.opencv.org/trunk/modules/contrib/doc/facerec/tutorial/facerec_gender_classification.html#fisherfaces-for-gender-</a:t>
            </a:r>
            <a:r>
              <a:rPr lang="en-US" dirty="0" smtClean="0">
                <a:hlinkClick r:id="rId2"/>
              </a:rPr>
              <a:t>classification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[7</a:t>
            </a:r>
            <a:r>
              <a:rPr lang="en-US" dirty="0"/>
              <a:t>] Timothy F. </a:t>
            </a:r>
            <a:r>
              <a:rPr lang="en-US" dirty="0" err="1"/>
              <a:t>Cootes</a:t>
            </a:r>
            <a:r>
              <a:rPr lang="en-US" dirty="0"/>
              <a:t>, Gareth J. Edwards, and Christopher J. </a:t>
            </a:r>
            <a:r>
              <a:rPr lang="en-US" dirty="0" smtClean="0"/>
              <a:t>Taylor</a:t>
            </a:r>
            <a:r>
              <a:rPr lang="en-US" dirty="0"/>
              <a:t>. “Active Appearance Models.” IEEE TRANSACTIONS ON PATTERN ANALYSIS AND MACHINE INTELLIGENCE, VOL. 23, NO. 6, JUNE </a:t>
            </a:r>
            <a:r>
              <a:rPr lang="en-US" dirty="0" smtClean="0"/>
              <a:t>2001.</a:t>
            </a:r>
          </a:p>
          <a:p>
            <a:pPr marL="0" indent="0">
              <a:buNone/>
            </a:pPr>
            <a:r>
              <a:rPr lang="en-US" dirty="0" smtClean="0"/>
              <a:t>[8</a:t>
            </a:r>
            <a:r>
              <a:rPr lang="en-US" dirty="0"/>
              <a:t>] </a:t>
            </a:r>
            <a:r>
              <a:rPr lang="en-US" dirty="0" err="1"/>
              <a:t>Maja</a:t>
            </a:r>
            <a:r>
              <a:rPr lang="en-US" dirty="0"/>
              <a:t> </a:t>
            </a:r>
            <a:r>
              <a:rPr lang="en-US" dirty="0" err="1"/>
              <a:t>Pantic</a:t>
            </a:r>
            <a:r>
              <a:rPr lang="en-US" dirty="0"/>
              <a:t>, Student Member, IEEE, and Leon J.M. </a:t>
            </a:r>
            <a:r>
              <a:rPr lang="en-US" dirty="0" err="1" smtClean="0"/>
              <a:t>Rothkrantz</a:t>
            </a:r>
            <a:r>
              <a:rPr lang="en-US" dirty="0"/>
              <a:t>. “Automatic Analysis of Facial Expressions: The State of the Art.” IEEE TRANSACTIONS ON PATTERN ANALYSIS AND MACHINE INTELLIGENCE, VOL. 22, NO. 12, DECEMBER </a:t>
            </a:r>
            <a:r>
              <a:rPr lang="en-US" dirty="0" smtClean="0"/>
              <a:t>2000.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671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1500" dirty="0" smtClean="0"/>
              <a:t>Q &amp; A</a:t>
            </a:r>
            <a:endParaRPr lang="en-US" sz="115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03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Fast life pace. Work stress. Inconvenient to visit hospital.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Chronic diseases and mental health problems. </a:t>
            </a:r>
          </a:p>
          <a:p>
            <a:pPr marL="0" indent="0">
              <a:buNone/>
            </a:pPr>
            <a:r>
              <a:rPr lang="en-US" altLang="zh-CN" b="1" dirty="0" smtClean="0"/>
              <a:t>     Essential to keep a record of daily emotion status. </a:t>
            </a:r>
            <a:endParaRPr lang="en-US" b="1" dirty="0" smtClean="0"/>
          </a:p>
        </p:txBody>
      </p:sp>
      <p:pic>
        <p:nvPicPr>
          <p:cNvPr id="6" name="Picture 5" descr="pace_lif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40" y="3195228"/>
            <a:ext cx="2348215" cy="1566862"/>
          </a:xfrm>
          <a:prstGeom prst="rect">
            <a:avLst/>
          </a:prstGeom>
        </p:spPr>
      </p:pic>
      <p:pic>
        <p:nvPicPr>
          <p:cNvPr id="8" name="Picture 7" descr="HR_Strange_But_True_Stressed_Out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562" y="3195228"/>
            <a:ext cx="2585581" cy="1566862"/>
          </a:xfrm>
          <a:prstGeom prst="rect">
            <a:avLst/>
          </a:prstGeom>
        </p:spPr>
      </p:pic>
      <p:pic>
        <p:nvPicPr>
          <p:cNvPr id="9" name="Picture 8" descr="hospital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003" y="3085469"/>
            <a:ext cx="2482774" cy="1862080"/>
          </a:xfrm>
          <a:prstGeom prst="rect">
            <a:avLst/>
          </a:prstGeom>
        </p:spPr>
      </p:pic>
      <p:pic>
        <p:nvPicPr>
          <p:cNvPr id="10" name="Picture 9" descr="Sad_face.g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315" y="3426188"/>
            <a:ext cx="1521361" cy="152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0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026" y="2466962"/>
            <a:ext cx="7610476" cy="3670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Smartphones: </a:t>
            </a:r>
          </a:p>
          <a:p>
            <a:r>
              <a:rPr lang="en-US" b="1" dirty="0" smtClean="0"/>
              <a:t>indispensible part of modern life.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Possible for health condition monitoring.</a:t>
            </a:r>
          </a:p>
          <a:p>
            <a:endParaRPr lang="en-US" b="1" dirty="0" smtClean="0"/>
          </a:p>
        </p:txBody>
      </p:sp>
      <p:pic>
        <p:nvPicPr>
          <p:cNvPr id="4" name="Picture 3" descr="People-using-smartphones-0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135" y="3504575"/>
            <a:ext cx="2337903" cy="1402742"/>
          </a:xfrm>
          <a:prstGeom prst="rect">
            <a:avLst/>
          </a:prstGeom>
        </p:spPr>
      </p:pic>
      <p:pic>
        <p:nvPicPr>
          <p:cNvPr id="5" name="Picture 4" descr="IMG_116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124" y="3367855"/>
            <a:ext cx="2052616" cy="153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32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Done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Voice Disorder Checker</a:t>
            </a:r>
          </a:p>
          <a:p>
            <a:r>
              <a:rPr lang="en-US" b="1" dirty="0" smtClean="0"/>
              <a:t>Heart Rate Monitor </a:t>
            </a:r>
          </a:p>
          <a:p>
            <a:r>
              <a:rPr lang="en-US" b="1" dirty="0" smtClean="0"/>
              <a:t>Emotion Tracker </a:t>
            </a:r>
          </a:p>
        </p:txBody>
      </p:sp>
      <p:pic>
        <p:nvPicPr>
          <p:cNvPr id="4" name="Picture 3" descr="ho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179" y="2183986"/>
            <a:ext cx="2296318" cy="40823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85444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Done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Voice Disorder Checker</a:t>
            </a:r>
          </a:p>
          <a:p>
            <a:r>
              <a:rPr lang="en-US" b="1" dirty="0" smtClean="0"/>
              <a:t>Heart Rate Monitor </a:t>
            </a:r>
          </a:p>
          <a:p>
            <a:r>
              <a:rPr lang="en-US" b="1" dirty="0" smtClean="0"/>
              <a:t>Emotion Tracker </a:t>
            </a:r>
          </a:p>
        </p:txBody>
      </p:sp>
      <p:pic>
        <p:nvPicPr>
          <p:cNvPr id="5" name="Picture 4" descr="voicedisordercheck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154" y="2311352"/>
            <a:ext cx="2351266" cy="4180028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4161483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Voice Disorder Checker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Background </a:t>
            </a:r>
          </a:p>
          <a:p>
            <a:pPr>
              <a:buFont typeface="Arial"/>
              <a:buChar char="•"/>
            </a:pPr>
            <a:r>
              <a:rPr lang="en-US" dirty="0" smtClean="0"/>
              <a:t>Clinicians &amp; subjective rating.</a:t>
            </a:r>
          </a:p>
          <a:p>
            <a:pPr>
              <a:buFont typeface="Arial"/>
              <a:buChar char="•"/>
            </a:pPr>
            <a:r>
              <a:rPr lang="en-US" dirty="0" smtClean="0"/>
              <a:t>Time-consuming. </a:t>
            </a:r>
          </a:p>
          <a:p>
            <a:pPr>
              <a:buFont typeface="Arial"/>
              <a:buChar char="•"/>
            </a:pPr>
            <a:r>
              <a:rPr lang="en-US" dirty="0"/>
              <a:t>S</a:t>
            </a:r>
            <a:r>
              <a:rPr lang="en-US" dirty="0" smtClean="0"/>
              <a:t>pecial instrument or complex software. [1]</a:t>
            </a:r>
          </a:p>
        </p:txBody>
      </p:sp>
      <p:pic>
        <p:nvPicPr>
          <p:cNvPr id="5" name="Picture 4" descr="Center_for_Voice_Laryngeal_Disorder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437" y="4842380"/>
            <a:ext cx="2532221" cy="1837902"/>
          </a:xfrm>
          <a:prstGeom prst="rect">
            <a:avLst/>
          </a:prstGeom>
        </p:spPr>
      </p:pic>
      <p:pic>
        <p:nvPicPr>
          <p:cNvPr id="6" name="Picture 5" descr="4308-VOICE-DOCTOR-O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481" y="4983251"/>
            <a:ext cx="2545547" cy="169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98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Voice Disorder Checker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49923" y="2472007"/>
            <a:ext cx="2895600" cy="11840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78877" y="2589238"/>
            <a:ext cx="2766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Record, sample and </a:t>
            </a:r>
            <a:r>
              <a:rPr lang="en-US" sz="2400" b="1" dirty="0" smtClean="0"/>
              <a:t>digitalize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4906107" y="2472007"/>
            <a:ext cx="2895600" cy="11840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06107" y="2589238"/>
            <a:ext cx="2883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Pitch calculation and display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97168" y="3722058"/>
            <a:ext cx="319453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sampling rate = 44100 Hz, encoding format = PCM </a:t>
            </a:r>
            <a:r>
              <a:rPr lang="en-US" sz="1600" dirty="0" smtClean="0"/>
              <a:t>16 </a:t>
            </a:r>
            <a:r>
              <a:rPr lang="en-US" sz="1600" dirty="0"/>
              <a:t>bit</a:t>
            </a:r>
          </a:p>
        </p:txBody>
      </p:sp>
      <p:sp>
        <p:nvSpPr>
          <p:cNvPr id="9" name="Rectangle 8"/>
          <p:cNvSpPr/>
          <p:nvPr/>
        </p:nvSpPr>
        <p:spPr>
          <a:xfrm>
            <a:off x="4906107" y="4980746"/>
            <a:ext cx="2895600" cy="11840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23338" y="5111096"/>
            <a:ext cx="2766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Feature extraction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4906107" y="3722058"/>
            <a:ext cx="300110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Timeframe: 46ms</a:t>
            </a:r>
          </a:p>
          <a:p>
            <a:r>
              <a:rPr lang="en-US" sz="1600" dirty="0" smtClean="0"/>
              <a:t>Pitch </a:t>
            </a:r>
            <a:r>
              <a:rPr lang="en-US" sz="1600" dirty="0"/>
              <a:t>d</a:t>
            </a:r>
            <a:r>
              <a:rPr lang="en-US" sz="1600" dirty="0" smtClean="0"/>
              <a:t>etection algorithms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873369" y="4980746"/>
            <a:ext cx="2895600" cy="11840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90600" y="5111096"/>
            <a:ext cx="2766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Alert for abnormal feature</a:t>
            </a:r>
            <a:endParaRPr lang="en-US" sz="2400" dirty="0"/>
          </a:p>
        </p:txBody>
      </p:sp>
      <p:sp>
        <p:nvSpPr>
          <p:cNvPr id="14" name="Right Arrow 13"/>
          <p:cNvSpPr/>
          <p:nvPr/>
        </p:nvSpPr>
        <p:spPr>
          <a:xfrm>
            <a:off x="3991708" y="2726340"/>
            <a:ext cx="668215" cy="691662"/>
          </a:xfrm>
          <a:prstGeom prst="rightArrow">
            <a:avLst/>
          </a:prstGeom>
          <a:solidFill>
            <a:schemeClr val="accent5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5400000">
            <a:off x="6019799" y="4235633"/>
            <a:ext cx="668215" cy="691662"/>
          </a:xfrm>
          <a:prstGeom prst="rightArrow">
            <a:avLst/>
          </a:prstGeom>
          <a:solidFill>
            <a:schemeClr val="accent5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0800000">
            <a:off x="3974122" y="5226930"/>
            <a:ext cx="668215" cy="691662"/>
          </a:xfrm>
          <a:prstGeom prst="rightArrow">
            <a:avLst/>
          </a:prstGeom>
          <a:solidFill>
            <a:schemeClr val="accent5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8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8" grpId="0"/>
      <p:bldP spid="9" grpId="0" animBg="1"/>
      <p:bldP spid="10" grpId="0"/>
      <p:bldP spid="11" grpId="0"/>
      <p:bldP spid="12" grpId="0" animBg="1"/>
      <p:bldP spid="13" grpId="0"/>
      <p:bldP spid="14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Voice Disorder Checker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185" y="2093673"/>
            <a:ext cx="8614628" cy="4476209"/>
          </a:xfrm>
        </p:spPr>
        <p:txBody>
          <a:bodyPr>
            <a:normAutofit/>
          </a:bodyPr>
          <a:lstStyle/>
          <a:p>
            <a:r>
              <a:rPr lang="en-US" b="1" dirty="0" smtClean="0"/>
              <a:t>Pitch Detection Algorithms 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Direct Fast Fourier Transform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Harmonic Product Spectrum [2]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err="1" smtClean="0"/>
              <a:t>Cepstrum</a:t>
            </a:r>
            <a:r>
              <a:rPr lang="en-US" dirty="0" smtClean="0"/>
              <a:t> Analysis [3]</a:t>
            </a:r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424px-No-Symbol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437" y="2446065"/>
            <a:ext cx="558178" cy="789874"/>
          </a:xfrm>
          <a:prstGeom prst="rect">
            <a:avLst/>
          </a:prstGeom>
        </p:spPr>
      </p:pic>
      <p:pic>
        <p:nvPicPr>
          <p:cNvPr id="8" name="Picture 7" descr="Screen shot 2013-11-24 at 9.26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44" y="3631732"/>
            <a:ext cx="3487043" cy="1229040"/>
          </a:xfrm>
          <a:prstGeom prst="rect">
            <a:avLst/>
          </a:prstGeom>
        </p:spPr>
      </p:pic>
      <p:pic>
        <p:nvPicPr>
          <p:cNvPr id="9" name="Picture 8" descr="424px-No-Symbol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926" y="3789129"/>
            <a:ext cx="558178" cy="789874"/>
          </a:xfrm>
          <a:prstGeom prst="rect">
            <a:avLst/>
          </a:prstGeom>
        </p:spPr>
      </p:pic>
      <p:pic>
        <p:nvPicPr>
          <p:cNvPr id="10" name="Picture 9" descr="Screen shot 2013-11-24 at 9.46.0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44" y="5439201"/>
            <a:ext cx="2819400" cy="482600"/>
          </a:xfrm>
          <a:prstGeom prst="rect">
            <a:avLst/>
          </a:prstGeom>
        </p:spPr>
      </p:pic>
      <p:pic>
        <p:nvPicPr>
          <p:cNvPr id="5" name="Picture 4" descr="Screen shot 2014-04-06 at 3.32.2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081" y="3724084"/>
            <a:ext cx="3015218" cy="2894819"/>
          </a:xfrm>
          <a:prstGeom prst="rect">
            <a:avLst/>
          </a:prstGeom>
        </p:spPr>
      </p:pic>
      <p:pic>
        <p:nvPicPr>
          <p:cNvPr id="6" name="Picture 5" descr="Screen shot 2014-04-06 at 10.52.28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513" y="2124787"/>
            <a:ext cx="2431101" cy="1299189"/>
          </a:xfrm>
          <a:prstGeom prst="rect">
            <a:avLst/>
          </a:prstGeom>
        </p:spPr>
      </p:pic>
      <p:sp>
        <p:nvSpPr>
          <p:cNvPr id="13" name="Donut 12"/>
          <p:cNvSpPr/>
          <p:nvPr/>
        </p:nvSpPr>
        <p:spPr>
          <a:xfrm>
            <a:off x="7437706" y="1955651"/>
            <a:ext cx="1465593" cy="822960"/>
          </a:xfrm>
          <a:prstGeom prst="donut">
            <a:avLst>
              <a:gd name="adj" fmla="val 9044"/>
            </a:avLst>
          </a:prstGeom>
          <a:solidFill>
            <a:srgbClr val="FF000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601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erception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Perception.thmx</Template>
  <TotalTime>1037</TotalTime>
  <Words>854</Words>
  <Application>Microsoft Macintosh PowerPoint</Application>
  <PresentationFormat>On-screen Show (4:3)</PresentationFormat>
  <Paragraphs>159</Paragraphs>
  <Slides>26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Perception</vt:lpstr>
      <vt:lpstr>Mobile Device and Cloud Server based Intelligent Health Monitoring Systems</vt:lpstr>
      <vt:lpstr>Objectives</vt:lpstr>
      <vt:lpstr>Motivations</vt:lpstr>
      <vt:lpstr>Motivations</vt:lpstr>
      <vt:lpstr>Work Done</vt:lpstr>
      <vt:lpstr>Work Done</vt:lpstr>
      <vt:lpstr>Voice Disorder Checker</vt:lpstr>
      <vt:lpstr>Voice Disorder Checker </vt:lpstr>
      <vt:lpstr>Voice Disorder Checker</vt:lpstr>
      <vt:lpstr>Voice Disorder Checker </vt:lpstr>
      <vt:lpstr>Voice Disorder Checker</vt:lpstr>
      <vt:lpstr>Work Done</vt:lpstr>
      <vt:lpstr>Heart Rate Monitor</vt:lpstr>
      <vt:lpstr>Heart Rate Monitor</vt:lpstr>
      <vt:lpstr>Heart Rate Monitor </vt:lpstr>
      <vt:lpstr>Work Done</vt:lpstr>
      <vt:lpstr>Emotion Tracker</vt:lpstr>
      <vt:lpstr>Emotion Tracker</vt:lpstr>
      <vt:lpstr>Emotion Tracker</vt:lpstr>
      <vt:lpstr>Emotion Tracker</vt:lpstr>
      <vt:lpstr>Emotion Tracker</vt:lpstr>
      <vt:lpstr>Conclusions </vt:lpstr>
      <vt:lpstr>Work to be Done</vt:lpstr>
      <vt:lpstr>References</vt:lpstr>
      <vt:lpstr>References</vt:lpstr>
      <vt:lpstr>Q &amp; A</vt:lpstr>
    </vt:vector>
  </TitlesOfParts>
  <Company>CItyU of HK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Device and Cloud Server Based Health Monitoring System </dc:title>
  <dc:creator>Jodie ZHAO</dc:creator>
  <cp:lastModifiedBy>Ding ZHAO</cp:lastModifiedBy>
  <cp:revision>209</cp:revision>
  <dcterms:created xsi:type="dcterms:W3CDTF">2013-11-24T01:35:26Z</dcterms:created>
  <dcterms:modified xsi:type="dcterms:W3CDTF">2015-02-08T06:53:53Z</dcterms:modified>
</cp:coreProperties>
</file>